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48E44DC2-A702-461A-89B0-503BF95C59A4}"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1689754-DF33-431D-99CB-6619F8580759}"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8E44DC2-A702-461A-89B0-503BF95C59A4}"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1689754-DF33-431D-99CB-6619F8580759}"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8E44DC2-A702-461A-89B0-503BF95C59A4}"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1689754-DF33-431D-99CB-6619F8580759}"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8E44DC2-A702-461A-89B0-503BF95C59A4}"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1689754-DF33-431D-99CB-6619F8580759}"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8E44DC2-A702-461A-89B0-503BF95C59A4}"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1689754-DF33-431D-99CB-6619F8580759}"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48E44DC2-A702-461A-89B0-503BF95C59A4}" type="datetimeFigureOut">
              <a:rPr lang="ar-IQ" smtClean="0"/>
              <a:t>30/03/1440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1689754-DF33-431D-99CB-6619F8580759}"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48E44DC2-A702-461A-89B0-503BF95C59A4}" type="datetimeFigureOut">
              <a:rPr lang="ar-IQ" smtClean="0"/>
              <a:t>30/03/1440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1689754-DF33-431D-99CB-6619F8580759}"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48E44DC2-A702-461A-89B0-503BF95C59A4}" type="datetimeFigureOut">
              <a:rPr lang="ar-IQ" smtClean="0"/>
              <a:t>30/03/1440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D1689754-DF33-431D-99CB-6619F8580759}"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8E44DC2-A702-461A-89B0-503BF95C59A4}" type="datetimeFigureOut">
              <a:rPr lang="ar-IQ" smtClean="0"/>
              <a:t>30/03/1440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1689754-DF33-431D-99CB-6619F8580759}"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8E44DC2-A702-461A-89B0-503BF95C59A4}" type="datetimeFigureOut">
              <a:rPr lang="ar-IQ" smtClean="0"/>
              <a:t>30/03/1440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1689754-DF33-431D-99CB-6619F8580759}"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8E44DC2-A702-461A-89B0-503BF95C59A4}" type="datetimeFigureOut">
              <a:rPr lang="ar-IQ" smtClean="0"/>
              <a:t>30/03/1440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1689754-DF33-431D-99CB-6619F8580759}"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8E44DC2-A702-461A-89B0-503BF95C59A4}" type="datetimeFigureOut">
              <a:rPr lang="ar-IQ" smtClean="0"/>
              <a:t>30/03/1440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1689754-DF33-431D-99CB-6619F8580759}"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785795"/>
            <a:ext cx="7772400" cy="1071570"/>
          </a:xfrm>
        </p:spPr>
        <p:txBody>
          <a:bodyPr>
            <a:normAutofit fontScale="90000"/>
          </a:bodyPr>
          <a:lstStyle/>
          <a:p>
            <a:r>
              <a:rPr lang="ar-IQ" b="1" dirty="0"/>
              <a:t>(</a:t>
            </a:r>
            <a:r>
              <a:rPr lang="ar-IQ" sz="2200" b="1" dirty="0"/>
              <a:t>اختيار الموضوع وصياغة المشكلة)</a:t>
            </a:r>
            <a:r>
              <a:rPr lang="en-US" sz="2200" dirty="0"/>
              <a:t/>
            </a:r>
            <a:br>
              <a:rPr lang="en-US" sz="2200" dirty="0"/>
            </a:br>
            <a:r>
              <a:rPr lang="ar-IQ" sz="2200" b="1" dirty="0"/>
              <a:t>المبحث الأول:كيفية اختيار موضوع البحث:</a:t>
            </a:r>
            <a:r>
              <a:rPr lang="en-US" dirty="0"/>
              <a:t/>
            </a:r>
            <a:br>
              <a:rPr lang="en-US" dirty="0"/>
            </a:br>
            <a:endParaRPr lang="ar-IQ" dirty="0"/>
          </a:p>
        </p:txBody>
      </p:sp>
      <p:sp>
        <p:nvSpPr>
          <p:cNvPr id="3" name="عنوان فرعي 2"/>
          <p:cNvSpPr>
            <a:spLocks noGrp="1"/>
          </p:cNvSpPr>
          <p:nvPr>
            <p:ph type="subTitle" idx="1"/>
          </p:nvPr>
        </p:nvSpPr>
        <p:spPr>
          <a:xfrm>
            <a:off x="857224" y="1857364"/>
            <a:ext cx="7358114" cy="3781436"/>
          </a:xfrm>
        </p:spPr>
        <p:txBody>
          <a:bodyPr>
            <a:normAutofit fontScale="47500" lnSpcReduction="20000"/>
          </a:bodyPr>
          <a:lstStyle/>
          <a:p>
            <a:r>
              <a:rPr lang="ar-SA" dirty="0">
                <a:solidFill>
                  <a:schemeClr val="tx1"/>
                </a:solidFill>
              </a:rPr>
              <a:t>حتى </a:t>
            </a:r>
            <a:r>
              <a:rPr lang="ar-SA" sz="3400" dirty="0">
                <a:solidFill>
                  <a:schemeClr val="tx1"/>
                </a:solidFill>
              </a:rPr>
              <a:t>يتم اختيار الموضوع بشكل علمي وصحيح يتطلب من الطالب أن يدرك بصورة فعلية وجود مشكلة قابلة للدراسة ولابد من معالجتها وبذلك يعتبر هناك انطلاقه فعلية لكتابة موضوع أصيل وناجح.</a:t>
            </a:r>
            <a:endParaRPr lang="en-US" sz="3400" dirty="0">
              <a:solidFill>
                <a:schemeClr val="tx1"/>
              </a:solidFill>
            </a:endParaRPr>
          </a:p>
          <a:p>
            <a:r>
              <a:rPr lang="ar-SA" sz="3400" dirty="0">
                <a:solidFill>
                  <a:schemeClr val="tx1"/>
                </a:solidFill>
              </a:rPr>
              <a:t>ولهذا فان موضوع البحث أو المشكلة التي سوف يتم اختيارها تنبع من </a:t>
            </a:r>
            <a:r>
              <a:rPr lang="ar-SA" sz="3400" dirty="0" err="1">
                <a:solidFill>
                  <a:schemeClr val="tx1"/>
                </a:solidFill>
              </a:rPr>
              <a:t>ماياتي</a:t>
            </a:r>
            <a:r>
              <a:rPr lang="ar-SA" sz="3400" dirty="0">
                <a:solidFill>
                  <a:schemeClr val="tx1"/>
                </a:solidFill>
              </a:rPr>
              <a:t>:</a:t>
            </a:r>
            <a:endParaRPr lang="en-US" sz="3400" dirty="0">
              <a:solidFill>
                <a:schemeClr val="tx1"/>
              </a:solidFill>
            </a:endParaRPr>
          </a:p>
          <a:p>
            <a:pPr lvl="0"/>
            <a:r>
              <a:rPr lang="ar-SA" sz="3400" dirty="0">
                <a:solidFill>
                  <a:schemeClr val="tx1"/>
                </a:solidFill>
              </a:rPr>
              <a:t>الخبرة الشخصية.</a:t>
            </a:r>
            <a:endParaRPr lang="en-US" sz="3400" dirty="0">
              <a:solidFill>
                <a:schemeClr val="tx1"/>
              </a:solidFill>
            </a:endParaRPr>
          </a:p>
          <a:p>
            <a:pPr lvl="0"/>
            <a:r>
              <a:rPr lang="ar-SA" sz="3400" dirty="0">
                <a:solidFill>
                  <a:schemeClr val="tx1"/>
                </a:solidFill>
              </a:rPr>
              <a:t>المصادر والمراجع.</a:t>
            </a:r>
            <a:endParaRPr lang="en-US" sz="3400" dirty="0">
              <a:solidFill>
                <a:schemeClr val="tx1"/>
              </a:solidFill>
            </a:endParaRPr>
          </a:p>
          <a:p>
            <a:pPr lvl="0"/>
            <a:r>
              <a:rPr lang="ar-SA" sz="3400" dirty="0">
                <a:solidFill>
                  <a:schemeClr val="tx1"/>
                </a:solidFill>
              </a:rPr>
              <a:t>البحوث السابقة.</a:t>
            </a:r>
            <a:endParaRPr lang="en-US" sz="3400" dirty="0">
              <a:solidFill>
                <a:schemeClr val="tx1"/>
              </a:solidFill>
            </a:endParaRPr>
          </a:p>
          <a:p>
            <a:r>
              <a:rPr lang="ar-SA" sz="3400" dirty="0">
                <a:solidFill>
                  <a:schemeClr val="tx1"/>
                </a:solidFill>
              </a:rPr>
              <a:t>		ونقصد بالخبرة الشخصية وخصوصا في بحوثنا الرياضية لابد لكل باحث من وجود لعبة يمارسها وكذلك لديه الرغبة في التخصص النظري(تدريبي ، فسيولوجي، ميكانيكي، نفسي....الخ) . ومن خلال الممارسة لهذه اللعبة والاطلاع على الجوانب النظرية لابد من أيجاد المواضيع التي تتطلب دراستها وبالتأكيد هذا </a:t>
            </a:r>
            <a:r>
              <a:rPr lang="ar-SA" sz="3400" dirty="0" err="1">
                <a:solidFill>
                  <a:schemeClr val="tx1"/>
                </a:solidFill>
              </a:rPr>
              <a:t>لايمنع</a:t>
            </a:r>
            <a:r>
              <a:rPr lang="ar-SA" sz="3400" dirty="0">
                <a:solidFill>
                  <a:schemeClr val="tx1"/>
                </a:solidFill>
              </a:rPr>
              <a:t> من اختيار مواضيع ليس بتخصص الباحث الدقيقة وإنما يكون أكثرة دقة في معالجة المواضيع التخصصية. إذ تتولد لديه الرغبة وتتفق مع اهتماماته وبذلك يكون قادرا لإيجاد أفضل طرائق وأفضل الوسائل التقنية لمعالجة المشكلة ، وبذلك قد ساهم في تقدم المجتمع بصورة عامة ولعبة الرياضية بصورة خاصة.</a:t>
            </a:r>
            <a:endParaRPr lang="en-US" sz="3400" dirty="0">
              <a:solidFill>
                <a:schemeClr val="tx1"/>
              </a:solidFill>
            </a:endParaRPr>
          </a:p>
          <a:p>
            <a:r>
              <a:rPr lang="ar-SA" sz="3400" dirty="0">
                <a:solidFill>
                  <a:schemeClr val="tx1"/>
                </a:solidFill>
              </a:rPr>
              <a:t>		أما بخصوص المصادر والمراجع ونقصد </a:t>
            </a:r>
            <a:r>
              <a:rPr lang="ar-SA" sz="3400" dirty="0" err="1">
                <a:solidFill>
                  <a:schemeClr val="tx1"/>
                </a:solidFill>
              </a:rPr>
              <a:t>بها</a:t>
            </a:r>
            <a:r>
              <a:rPr lang="ar-SA" sz="3400" dirty="0">
                <a:solidFill>
                  <a:schemeClr val="tx1"/>
                </a:solidFill>
              </a:rPr>
              <a:t> من خلال قراءة الباحث واطلاعه عليها في تخصصه وتحليلها وانتقداها فسوف تتولد لديه الأفكار لاختيار الموضوع المناسب.</a:t>
            </a:r>
            <a:endParaRPr lang="en-US" sz="3400" dirty="0">
              <a:solidFill>
                <a:schemeClr val="tx1"/>
              </a:solidFill>
            </a:endParaRPr>
          </a:p>
          <a:p>
            <a:r>
              <a:rPr lang="ar-SA" sz="3400" dirty="0">
                <a:solidFill>
                  <a:schemeClr val="tx1"/>
                </a:solidFill>
              </a:rPr>
              <a:t>	ويتطلب ترسيخ الموضوع الدراسة في البحوث السابقة </a:t>
            </a:r>
            <a:r>
              <a:rPr lang="ar-SA" sz="3400" dirty="0" err="1">
                <a:solidFill>
                  <a:schemeClr val="tx1"/>
                </a:solidFill>
              </a:rPr>
              <a:t>اذ</a:t>
            </a:r>
            <a:r>
              <a:rPr lang="ar-SA" sz="3400" dirty="0">
                <a:solidFill>
                  <a:schemeClr val="tx1"/>
                </a:solidFill>
              </a:rPr>
              <a:t> بمراجعتها تتولد لدى الباحث الموضوع الرصين</a:t>
            </a:r>
            <a:r>
              <a:rPr lang="ar-SA" sz="3400" dirty="0" smtClean="0">
                <a:solidFill>
                  <a:schemeClr val="tx1"/>
                </a:solidFill>
              </a:rPr>
              <a:t>.</a:t>
            </a:r>
            <a:endParaRPr lang="en-US" sz="34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54032"/>
          </a:xfrm>
        </p:spPr>
        <p:txBody>
          <a:bodyPr>
            <a:normAutofit/>
          </a:bodyPr>
          <a:lstStyle/>
          <a:p>
            <a:r>
              <a:rPr lang="ar-IQ" sz="2000" b="1" dirty="0"/>
              <a:t>المبحث الثاني: مقومات اختيار موضوع البحث</a:t>
            </a:r>
            <a:r>
              <a:rPr lang="ar-IQ" sz="2000" b="1" dirty="0" smtClean="0"/>
              <a:t>:</a:t>
            </a:r>
            <a:endParaRPr lang="ar-IQ" sz="2000" dirty="0"/>
          </a:p>
        </p:txBody>
      </p:sp>
      <p:sp>
        <p:nvSpPr>
          <p:cNvPr id="3" name="عنصر نائب للمحتوى 2"/>
          <p:cNvSpPr>
            <a:spLocks noGrp="1"/>
          </p:cNvSpPr>
          <p:nvPr>
            <p:ph idx="1"/>
          </p:nvPr>
        </p:nvSpPr>
        <p:spPr/>
        <p:txBody>
          <a:bodyPr>
            <a:normAutofit fontScale="85000" lnSpcReduction="10000"/>
          </a:bodyPr>
          <a:lstStyle/>
          <a:p>
            <a:pPr lvl="0"/>
            <a:r>
              <a:rPr lang="ar-IQ" b="1" dirty="0"/>
              <a:t>حداثة المشكلة.</a:t>
            </a:r>
            <a:endParaRPr lang="en-US" dirty="0"/>
          </a:p>
          <a:p>
            <a:r>
              <a:rPr lang="ar-SA" dirty="0"/>
              <a:t>وهي اختيار مشكلة لم يتم بحثها سابقا ويتم تحديد هذه المشكلة الجديدة من خلال جمع الأدلة والملاحظات من المصادر المتعددة وكذلك إجراء دراسة مسحية شاملة للبحوث السابقة والتي تساعده للتعرف على مختلف جوانب دراسته الجديدة وكذلك البحث في الدراسات السابقة.</a:t>
            </a:r>
            <a:endParaRPr lang="en-US" dirty="0"/>
          </a:p>
          <a:p>
            <a:r>
              <a:rPr lang="ar-SA" dirty="0"/>
              <a:t> ويمكن للباحث من دراسة مشكلة سبق وان تم دراستها بشرط تقديم المبررات العلمية لاختيارها ، منها أيجاد الوسائل والأساليب والأدوات الجديدة التي لم تطرق في الدراسة السابقة أو التأكيد في إيجاد نتيجة معينة تختلف عن النتيجة السابقة، بعدها يتم المقارنة بين الدراستين وفي حالة تشابه النتائج فان البحث يعزز قوة النتائج وفي حالة اختلاف النتائج فالباحث يفسر أسباب الاختلاف .</a:t>
            </a:r>
            <a:endParaRPr lang="en-US" dirty="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lvl="0"/>
            <a:r>
              <a:rPr lang="ar-IQ" b="1" dirty="0"/>
              <a:t>الأهمية العلمية للمشكلة</a:t>
            </a:r>
            <a:r>
              <a:rPr lang="ar-IQ" b="1" dirty="0" smtClean="0"/>
              <a:t>.</a:t>
            </a:r>
            <a:endParaRPr lang="ar-IQ" dirty="0"/>
          </a:p>
        </p:txBody>
      </p:sp>
      <p:sp>
        <p:nvSpPr>
          <p:cNvPr id="3" name="عنصر نائب للمحتوى 2"/>
          <p:cNvSpPr>
            <a:spLocks noGrp="1"/>
          </p:cNvSpPr>
          <p:nvPr>
            <p:ph idx="1"/>
          </p:nvPr>
        </p:nvSpPr>
        <p:spPr/>
        <p:txBody>
          <a:bodyPr/>
          <a:lstStyle/>
          <a:p>
            <a:r>
              <a:rPr lang="ar-SA" dirty="0"/>
              <a:t>تكمن أهمية البحوث في المجال الرياضي عند معالجة المشاكل التي تقف عائقا" في تعلم فن الأداء وتحقيق الانجاز العالي لجميع الألعاب الرياضية الفردية والجماعية .</a:t>
            </a:r>
            <a:endParaRPr lang="en-US" dirty="0"/>
          </a:p>
          <a:p>
            <a:r>
              <a:rPr lang="ar-SA" dirty="0"/>
              <a:t>تكمن أهمية بعض البحوث في معالجة المشكلات في طرائق التدريس والتعلم الحركي والإدارة والتنظيم  والتدريب الرياضي وعلم النفس الرياضي </a:t>
            </a:r>
            <a:r>
              <a:rPr lang="ar-SA" dirty="0" err="1"/>
              <a:t>وفسلجة</a:t>
            </a:r>
            <a:r>
              <a:rPr lang="ar-SA" dirty="0"/>
              <a:t> الجسم الرياضي وغيرها والتي لها أهمية كبرى في رفع المستوى التربوي والعلمي .</a:t>
            </a:r>
            <a:endParaRPr lang="en-US" dirty="0"/>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25470"/>
          </a:xfrm>
        </p:spPr>
        <p:txBody>
          <a:bodyPr>
            <a:normAutofit fontScale="90000"/>
          </a:bodyPr>
          <a:lstStyle/>
          <a:p>
            <a:pPr lvl="0"/>
            <a:r>
              <a:rPr lang="ar-IQ" b="1" dirty="0"/>
              <a:t>الخبرة الشخصية</a:t>
            </a:r>
            <a:r>
              <a:rPr lang="ar-IQ" b="1" dirty="0" smtClean="0"/>
              <a:t>.</a:t>
            </a:r>
            <a:endParaRPr lang="ar-IQ" dirty="0"/>
          </a:p>
        </p:txBody>
      </p:sp>
      <p:sp>
        <p:nvSpPr>
          <p:cNvPr id="3" name="عنصر نائب للمحتوى 2"/>
          <p:cNvSpPr>
            <a:spLocks noGrp="1"/>
          </p:cNvSpPr>
          <p:nvPr>
            <p:ph idx="1"/>
          </p:nvPr>
        </p:nvSpPr>
        <p:spPr/>
        <p:txBody>
          <a:bodyPr>
            <a:normAutofit fontScale="77500" lnSpcReduction="20000"/>
          </a:bodyPr>
          <a:lstStyle/>
          <a:p>
            <a:r>
              <a:rPr lang="ar-SA" dirty="0"/>
              <a:t>الخبرة الشخصية من المواضيع المهمة التي تساعد في اختيار موضوع البحث وكذلك تبعد الباحث من الخوض في أمور معقدة وتساعده في تحليل أمور قريبة </a:t>
            </a:r>
            <a:r>
              <a:rPr lang="ar-SA" dirty="0" err="1"/>
              <a:t>الى</a:t>
            </a:r>
            <a:r>
              <a:rPr lang="ar-SA" dirty="0"/>
              <a:t> تخصصه وعلى الباحث التعرف على ما يلي  :</a:t>
            </a:r>
            <a:endParaRPr lang="en-US" dirty="0"/>
          </a:p>
          <a:p>
            <a:pPr lvl="0"/>
            <a:r>
              <a:rPr lang="ar-SA" dirty="0"/>
              <a:t>معرفة الموضوعات المعقدة والتي تحتاج إلى إمكانيات وتقنيات عالية</a:t>
            </a:r>
            <a:r>
              <a:rPr lang="ar-SA" b="1" dirty="0"/>
              <a:t> </a:t>
            </a:r>
            <a:r>
              <a:rPr lang="ar-SA" dirty="0"/>
              <a:t>وهي من المواضيع الصعبة على الطلبة في الدراسة الأولية.</a:t>
            </a:r>
            <a:endParaRPr lang="en-US" dirty="0"/>
          </a:p>
          <a:p>
            <a:pPr lvl="0"/>
            <a:r>
              <a:rPr lang="ar-SA" dirty="0"/>
              <a:t>تساعد الخبرة الكافية في الابتعاد عن المواضيع التي حولها خلافات وأراء مختلفة وخصوصا التي يكون لها مؤيدين ورافضين .</a:t>
            </a:r>
            <a:endParaRPr lang="en-US" dirty="0"/>
          </a:p>
          <a:p>
            <a:pPr lvl="0"/>
            <a:r>
              <a:rPr lang="ar-SA" dirty="0"/>
              <a:t>تساعد الخبرة الكافية في حصر الموضوع وعدم توسعه لان الباحث سوف يجد صعوبة معالجة البحث بشكله الواسع.</a:t>
            </a:r>
            <a:endParaRPr lang="en-US" dirty="0"/>
          </a:p>
          <a:p>
            <a:pPr lvl="0"/>
            <a:r>
              <a:rPr lang="ar-SA" dirty="0"/>
              <a:t>تساعد الخبرة الشخصية في الابتعاد عن المواضيع الغامضة ،وذات التصور الغير واضح.</a:t>
            </a:r>
            <a:endParaRPr lang="en-US" dirty="0"/>
          </a:p>
          <a:p>
            <a:pPr lvl="0"/>
            <a:r>
              <a:rPr lang="ar-SA" dirty="0"/>
              <a:t>تساعد الخبرة الشخصية في عدم الاندفاع الغير المنضبط والتشوق الأعمى في اختيار الموضوعات .</a:t>
            </a:r>
            <a:endParaRPr lang="en-US" dirty="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lvl="0"/>
            <a:r>
              <a:rPr lang="ar-IQ" sz="2000" b="1" dirty="0"/>
              <a:t>توفر المصادر والمراجع</a:t>
            </a:r>
            <a:r>
              <a:rPr lang="ar-IQ" sz="2000" b="1" dirty="0" smtClean="0"/>
              <a:t>.</a:t>
            </a:r>
            <a:endParaRPr lang="ar-IQ" sz="2000" dirty="0"/>
          </a:p>
        </p:txBody>
      </p:sp>
      <p:sp>
        <p:nvSpPr>
          <p:cNvPr id="3" name="عنصر نائب للمحتوى 2"/>
          <p:cNvSpPr>
            <a:spLocks noGrp="1"/>
          </p:cNvSpPr>
          <p:nvPr>
            <p:ph idx="1"/>
          </p:nvPr>
        </p:nvSpPr>
        <p:spPr/>
        <p:txBody>
          <a:bodyPr/>
          <a:lstStyle/>
          <a:p>
            <a:r>
              <a:rPr lang="ar-SA" dirty="0"/>
              <a:t>قبل الخوض في اختيار الموضوعات البحثية لابد من التأكد من توفر المصادر</a:t>
            </a:r>
            <a:r>
              <a:rPr lang="ar-SA" b="1" dirty="0"/>
              <a:t> </a:t>
            </a:r>
            <a:r>
              <a:rPr lang="ar-SA" dirty="0"/>
              <a:t>والمراجع العلمية لكي يتم جمع المعلومات الخاصة بالبحث.وبعكسه يجد الباحث الصعوبة في جمع الحقائق التي يحتاجه لكتابة بحثه.وقد تكون المعلومات المتوفرة  غير كافية وبالتالي لا يمكن جمع الحقائق والبراهين الكافية لإثبات الفرضيات. </a:t>
            </a:r>
            <a:endParaRPr lang="en-US" dirty="0"/>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lvl="0"/>
            <a:r>
              <a:rPr lang="ar-IQ" b="1" dirty="0"/>
              <a:t>الوقت المخصص للبحث</a:t>
            </a:r>
            <a:r>
              <a:rPr lang="ar-IQ" b="1" dirty="0" smtClean="0"/>
              <a:t>.</a:t>
            </a:r>
            <a:endParaRPr lang="ar-IQ" dirty="0"/>
          </a:p>
        </p:txBody>
      </p:sp>
      <p:sp>
        <p:nvSpPr>
          <p:cNvPr id="3" name="عنصر نائب للمحتوى 2"/>
          <p:cNvSpPr>
            <a:spLocks noGrp="1"/>
          </p:cNvSpPr>
          <p:nvPr>
            <p:ph idx="1"/>
          </p:nvPr>
        </p:nvSpPr>
        <p:spPr/>
        <p:txBody>
          <a:bodyPr/>
          <a:lstStyle/>
          <a:p>
            <a:r>
              <a:rPr lang="ar-SA" dirty="0"/>
              <a:t>لابد أن يتم حساب الوقت الذي سيستغرقه البحث إذ أن معرفة الوقت المخصص أو التكهن بذلك سيكون ضروريا للطلبة أو الباحثين الملتزمين رسميا بأوقات سنوية أو فصلية لتسليم نتائج البحث.</a:t>
            </a:r>
            <a:endParaRPr lang="en-US" dirty="0"/>
          </a:p>
          <a:p>
            <a:pPr>
              <a:buNone/>
            </a:pP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lvl="0"/>
            <a:r>
              <a:rPr lang="ar-IQ" b="1" dirty="0"/>
              <a:t>ميزانية البحث المادية</a:t>
            </a:r>
            <a:r>
              <a:rPr lang="ar-IQ" b="1" dirty="0" smtClean="0"/>
              <a:t>.</a:t>
            </a:r>
            <a:endParaRPr lang="ar-IQ" dirty="0"/>
          </a:p>
        </p:txBody>
      </p:sp>
      <p:sp>
        <p:nvSpPr>
          <p:cNvPr id="3" name="عنصر نائب للمحتوى 2"/>
          <p:cNvSpPr>
            <a:spLocks noGrp="1"/>
          </p:cNvSpPr>
          <p:nvPr>
            <p:ph idx="1"/>
          </p:nvPr>
        </p:nvSpPr>
        <p:spPr/>
        <p:txBody>
          <a:bodyPr/>
          <a:lstStyle/>
          <a:p>
            <a:r>
              <a:rPr lang="ar-SA" dirty="0"/>
              <a:t>قبل الخوض في البحث واختيار المشكلة البحثية لابد من دراسة الميزانية المالية ومدى استعداد الباحث في</a:t>
            </a:r>
            <a:r>
              <a:rPr lang="ar-SA" b="1" dirty="0"/>
              <a:t> </a:t>
            </a:r>
            <a:r>
              <a:rPr lang="ar-SA" dirty="0"/>
              <a:t>توفيرها ، إذ هناك بحوث تتطلب أموال باهظة في انجازها أو السفر المتكرر لمسافات بعيدة أو إجراء فحوصات مختبريه غالية الثمن أو توفير مستلزمات أيضا باهظة الثمن كل ذلك لابد من الباحث معرفتها قبل الخوض </a:t>
            </a:r>
            <a:r>
              <a:rPr lang="ar-SA" dirty="0" err="1"/>
              <a:t>بها</a:t>
            </a:r>
            <a:r>
              <a:rPr lang="ar-SA" dirty="0"/>
              <a:t> وإذا وجد من يدعمه في تسديدها يمكن الخوض بمثل تلك الموضوعات البحثية.</a:t>
            </a:r>
            <a:endParaRPr lang="en-US" dirty="0"/>
          </a:p>
          <a:p>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lvl="0"/>
            <a:r>
              <a:rPr lang="ar-IQ" b="1" dirty="0"/>
              <a:t>الأشراف الناجح</a:t>
            </a:r>
            <a:r>
              <a:rPr lang="ar-IQ" b="1" dirty="0" smtClean="0"/>
              <a:t>.</a:t>
            </a:r>
            <a:endParaRPr lang="ar-IQ" dirty="0"/>
          </a:p>
        </p:txBody>
      </p:sp>
      <p:sp>
        <p:nvSpPr>
          <p:cNvPr id="3" name="عنصر نائب للمحتوى 2"/>
          <p:cNvSpPr>
            <a:spLocks noGrp="1"/>
          </p:cNvSpPr>
          <p:nvPr>
            <p:ph idx="1"/>
          </p:nvPr>
        </p:nvSpPr>
        <p:spPr/>
        <p:txBody>
          <a:bodyPr>
            <a:normAutofit fontScale="77500" lnSpcReduction="20000"/>
          </a:bodyPr>
          <a:lstStyle/>
          <a:p>
            <a:r>
              <a:rPr lang="ar-SA" dirty="0"/>
              <a:t>تختلف آلية توزيع الأشراف على مستوى الجامعات منهم من يقسم طلبة المرحلة الرابعة على المشرفين ذوي التخصص الدقيق ومنهم من يقسم ليس في التخصص الدقيق على اعتبار أن طلبة المرحلة الرابعة مطلوب منهم فقط مشروع بحث وليس بحث ذو قيمة علمية لها فائدة فقط كيفية كتابة البحث العلمي تمهيدا لدراسة الدبلوم أو الماجستير أو الدكتوراه وبإمكان أي تدريسي يشرف على </a:t>
            </a:r>
            <a:r>
              <a:rPr lang="ar-SA" dirty="0" err="1"/>
              <a:t>هولاء</a:t>
            </a:r>
            <a:r>
              <a:rPr lang="ar-SA" dirty="0"/>
              <a:t> الطلبة.</a:t>
            </a:r>
            <a:endParaRPr lang="en-US" dirty="0"/>
          </a:p>
          <a:p>
            <a:r>
              <a:rPr lang="ar-SA" dirty="0"/>
              <a:t>على الباحث أن يختار المشرف المناسب لتخصصه فالمشرف هو الذي يوجه الطالب ويعلمه كيفية التخطيط الناجح لإتمام البحث ويرشده إلى المصادر العلمية ، وكيفية إزالة العقبات التي تواجه البحث والباحث ويوفر عليه الزمن والجهد.ويشاركه في حل مشكلة البحث .</a:t>
            </a:r>
            <a:endParaRPr lang="en-US" dirty="0"/>
          </a:p>
          <a:p>
            <a:r>
              <a:rPr lang="ar-SA" dirty="0"/>
              <a:t>ولكي ينجح الإشراف العلمي ويتم انجاز البحث يتطلب من الطالب الامتثال لنصائح المشرف واخذ راية في المشكلات التي تعترضه ومناقشته بروح علمية ، إذ أن العلاقة بين المشرف والطالب تحوطها الثقة المتبادلة والأمانة العلمية.</a:t>
            </a:r>
            <a:endParaRPr lang="en-US" dirty="0"/>
          </a:p>
          <a:p>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650</Words>
  <Application>Microsoft Office PowerPoint</Application>
  <PresentationFormat>عرض على الشاشة (3:4)‏</PresentationFormat>
  <Paragraphs>33</Paragraphs>
  <Slides>8</Slides>
  <Notes>0</Notes>
  <HiddenSlides>0</HiddenSlides>
  <MMClips>0</MMClips>
  <ScaleCrop>false</ScaleCrop>
  <HeadingPairs>
    <vt:vector size="4" baseType="variant">
      <vt:variant>
        <vt:lpstr>سمة</vt:lpstr>
      </vt:variant>
      <vt:variant>
        <vt:i4>1</vt:i4>
      </vt:variant>
      <vt:variant>
        <vt:lpstr>عناوين الشرائح</vt:lpstr>
      </vt:variant>
      <vt:variant>
        <vt:i4>8</vt:i4>
      </vt:variant>
    </vt:vector>
  </HeadingPairs>
  <TitlesOfParts>
    <vt:vector size="9" baseType="lpstr">
      <vt:lpstr>سمة Office</vt:lpstr>
      <vt:lpstr>(اختيار الموضوع وصياغة المشكلة) المبحث الأول:كيفية اختيار موضوع البحث: </vt:lpstr>
      <vt:lpstr>المبحث الثاني: مقومات اختيار موضوع البحث:</vt:lpstr>
      <vt:lpstr>الأهمية العلمية للمشكلة.</vt:lpstr>
      <vt:lpstr>الخبرة الشخصية.</vt:lpstr>
      <vt:lpstr>توفر المصادر والمراجع.</vt:lpstr>
      <vt:lpstr>الوقت المخصص للبحث.</vt:lpstr>
      <vt:lpstr>ميزانية البحث المادية.</vt:lpstr>
      <vt:lpstr>الأشراف الناجح.</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(اختيار الموضوع وصياغة المشكلة) المبحث الأول:كيفية اختيار موضوع البحث: </dc:title>
  <dc:creator>KING</dc:creator>
  <cp:lastModifiedBy>KING</cp:lastModifiedBy>
  <cp:revision>2</cp:revision>
  <dcterms:created xsi:type="dcterms:W3CDTF">2018-12-08T18:52:28Z</dcterms:created>
  <dcterms:modified xsi:type="dcterms:W3CDTF">2018-12-08T19:02:12Z</dcterms:modified>
</cp:coreProperties>
</file>